
<file path=[Content_Types].xml><?xml version="1.0" encoding="utf-8"?>
<Types xmlns="http://schemas.openxmlformats.org/package/2006/content-types">
  <Default ContentType="image/jpeg" Extension="jpg"/>
  <Default ContentType="application/vnd.openxmlformats-officedocument.spreadsheetml.sheet" Extension="xlsx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ms-office.chartcolorstyle+xml" PartName="/ppt/charts/colors1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drawingml.chart+xml" PartName="/ppt/charts/char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ms-office.chartstyle+xml" PartName="/ppt/charts/style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10287000" cx="18288000"/>
  <p:notesSz cx="6858000" cy="9144000"/>
  <p:embeddedFontLst>
    <p:embeddedFont>
      <p:font typeface="Poppins"/>
      <p:bold r:id="rId13"/>
      <p:boldItalic r:id="rId14"/>
    </p:embeddedFont>
    <p:embeddedFont>
      <p:font typeface="Poppins Light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19" roundtripDataSignature="AMtx7mhX9iL+2E5PZFb4tF6U7OkaJvlN1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Poppins-bold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oppinsLight-regular.fntdata"/><Relationship Id="rId14" Type="http://schemas.openxmlformats.org/officeDocument/2006/relationships/font" Target="fonts/Poppins-boldItalic.fntdata"/><Relationship Id="rId17" Type="http://schemas.openxmlformats.org/officeDocument/2006/relationships/font" Target="fonts/PoppinsLight-italic.fntdata"/><Relationship Id="rId16" Type="http://schemas.openxmlformats.org/officeDocument/2006/relationships/font" Target="fonts/PoppinsLight-bold.fntdata"/><Relationship Id="rId5" Type="http://schemas.openxmlformats.org/officeDocument/2006/relationships/notesMaster" Target="notesMasters/notesMaster1.xml"/><Relationship Id="rId19" Type="http://customschemas.google.com/relationships/presentationmetadata" Target="metadata"/><Relationship Id="rId6" Type="http://schemas.openxmlformats.org/officeDocument/2006/relationships/slide" Target="slides/slide1.xml"/><Relationship Id="rId18" Type="http://schemas.openxmlformats.org/officeDocument/2006/relationships/font" Target="fonts/PoppinsLigh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charts/_rels/chart1.xml.rels><?xml version="1.0" encoding="UTF-8" standalone="yes"?>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Poppins Medium" panose="020B0502040204020203" pitchFamily="2" charset="0"/>
                <a:ea typeface="+mn-ea"/>
                <a:cs typeface="Poppins Medium" panose="020B0502040204020203" pitchFamily="2" charset="0"/>
              </a:defRPr>
            </a:pPr>
            <a:r>
              <a:rPr lang="en-US"/>
              <a:t>Le </a:t>
            </a:r>
            <a:r>
              <a:rPr lang="en-US" err="1"/>
              <a:t>tranquili’score</a:t>
            </a:r>
            <a:r>
              <a:rPr lang="en-US"/>
              <a:t> un </a:t>
            </a:r>
            <a:r>
              <a:rPr lang="en-US" err="1"/>
              <a:t>critère</a:t>
            </a:r>
            <a:r>
              <a:rPr lang="en-US"/>
              <a:t> composite pour</a:t>
            </a:r>
            <a:r>
              <a:rPr lang="en-US" baseline="0"/>
              <a:t> </a:t>
            </a:r>
            <a:r>
              <a:rPr lang="en-US" baseline="0" err="1"/>
              <a:t>prédire</a:t>
            </a:r>
            <a:r>
              <a:rPr lang="en-US" baseline="0"/>
              <a:t> le</a:t>
            </a:r>
            <a:r>
              <a:rPr lang="en-US"/>
              <a:t> sentiment </a:t>
            </a:r>
            <a:r>
              <a:rPr lang="en-US" err="1"/>
              <a:t>d’insécurité</a:t>
            </a:r>
            <a:r>
              <a:rPr lang="en-US" baseline="0"/>
              <a:t> dans les TC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Poppins Medium" panose="020B0502040204020203" pitchFamily="2" charset="0"/>
              <a:ea typeface="+mn-ea"/>
              <a:cs typeface="Poppins Medium" panose="020B0502040204020203" pitchFamily="2" charset="0"/>
            </a:defRPr>
          </a:pPr>
          <a:endParaRPr lang="en-US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Proxy pour estimer l'insécurité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Feuil1!$A$2:$A$6</c:f>
              <c:strCache>
                <c:ptCount val="5"/>
                <c:pt idx="0">
                  <c:v>Affluence</c:v>
                </c:pt>
                <c:pt idx="1">
                  <c:v>Temps d'attente</c:v>
                </c:pt>
                <c:pt idx="2">
                  <c:v>Criminalité</c:v>
                </c:pt>
                <c:pt idx="3">
                  <c:v>Fraude</c:v>
                </c:pt>
                <c:pt idx="4">
                  <c:v>Présence en gare</c:v>
                </c:pt>
              </c:strCache>
            </c:strRef>
          </c:cat>
          <c:val>
            <c:numRef>
              <c:f>Feuil1!$B$2:$B$6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0-1E43-4FAD-BE2E-B0454F9C20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28421056"/>
        <c:axId val="2028434976"/>
      </c:radarChart>
      <c:catAx>
        <c:axId val="2028421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oppins Medium" panose="020B0502040204020203" pitchFamily="2" charset="0"/>
                <a:ea typeface="+mn-ea"/>
                <a:cs typeface="Poppins Medium" panose="020B0502040204020203" pitchFamily="2" charset="0"/>
              </a:defRPr>
            </a:pPr>
            <a:endParaRPr lang="en-US"/>
          </a:p>
        </c:txPr>
        <c:crossAx val="2028434976"/>
        <c:crosses val="autoZero"/>
        <c:auto val="1"/>
        <c:lblAlgn val="ctr"/>
        <c:lblOffset val="100"/>
        <c:noMultiLvlLbl val="0"/>
      </c:catAx>
      <c:valAx>
        <c:axId val="202843497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28421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latin typeface="Poppins Medium" panose="020B0502040204020203" pitchFamily="2" charset="0"/>
          <a:cs typeface="Poppins Medium" panose="020B0502040204020203" pitchFamily="2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8" name="Google Shape;88;p1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00" name="Google Shape;100;p2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33" name="Google Shape;133;p3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3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3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4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56" name="Google Shape;156;p4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4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4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81" name="Google Shape;181;p5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5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5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03" name="Google Shape;203;p6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6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6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7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7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21" name="Google Shape;221;p7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7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7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3" name="Google Shape;23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1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2" name="Google Shape;42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14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9" name="Google Shape;49;p14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14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1" name="Google Shape;5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1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" name="Google Shape;63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" name="Google Shape;70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8"/>
          <p:cNvSpPr txBox="1"/>
          <p:nvPr/>
        </p:nvSpPr>
        <p:spPr>
          <a:xfrm>
            <a:off x="63500" y="10071100"/>
            <a:ext cx="407988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Interne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34.png"/><Relationship Id="rId13" Type="http://schemas.openxmlformats.org/officeDocument/2006/relationships/image" Target="../media/image26.png"/><Relationship Id="rId1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7.png"/><Relationship Id="rId9" Type="http://schemas.openxmlformats.org/officeDocument/2006/relationships/image" Target="../media/image14.png"/><Relationship Id="rId15" Type="http://schemas.openxmlformats.org/officeDocument/2006/relationships/image" Target="../media/image6.png"/><Relationship Id="rId14" Type="http://schemas.openxmlformats.org/officeDocument/2006/relationships/image" Target="../media/image16.png"/><Relationship Id="rId17" Type="http://schemas.openxmlformats.org/officeDocument/2006/relationships/image" Target="../media/image1.png"/><Relationship Id="rId16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18" Type="http://schemas.openxmlformats.org/officeDocument/2006/relationships/image" Target="../media/image8.png"/><Relationship Id="rId7" Type="http://schemas.openxmlformats.org/officeDocument/2006/relationships/image" Target="../media/image25.png"/><Relationship Id="rId8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1.png"/><Relationship Id="rId10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23.png"/><Relationship Id="rId5" Type="http://schemas.openxmlformats.org/officeDocument/2006/relationships/image" Target="../media/image20.png"/><Relationship Id="rId6" Type="http://schemas.openxmlformats.org/officeDocument/2006/relationships/image" Target="../media/image11.png"/><Relationship Id="rId7" Type="http://schemas.openxmlformats.org/officeDocument/2006/relationships/image" Target="../media/image42.png"/><Relationship Id="rId8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4.png"/><Relationship Id="rId13" Type="http://schemas.openxmlformats.org/officeDocument/2006/relationships/image" Target="../media/image33.png"/><Relationship Id="rId1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25.png"/><Relationship Id="rId5" Type="http://schemas.openxmlformats.org/officeDocument/2006/relationships/image" Target="../media/image3.png"/><Relationship Id="rId6" Type="http://schemas.openxmlformats.org/officeDocument/2006/relationships/image" Target="../media/image42.png"/><Relationship Id="rId7" Type="http://schemas.openxmlformats.org/officeDocument/2006/relationships/image" Target="../media/image49.jpg"/><Relationship Id="rId8" Type="http://schemas.openxmlformats.org/officeDocument/2006/relationships/image" Target="../media/image5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36.png"/><Relationship Id="rId5" Type="http://schemas.openxmlformats.org/officeDocument/2006/relationships/image" Target="../media/image4.png"/><Relationship Id="rId6" Type="http://schemas.openxmlformats.org/officeDocument/2006/relationships/image" Target="../media/image39.png"/><Relationship Id="rId7" Type="http://schemas.openxmlformats.org/officeDocument/2006/relationships/image" Target="../media/image44.png"/><Relationship Id="rId8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7.png"/><Relationship Id="rId4" Type="http://schemas.openxmlformats.org/officeDocument/2006/relationships/image" Target="../media/image25.png"/><Relationship Id="rId5" Type="http://schemas.openxmlformats.org/officeDocument/2006/relationships/image" Target="../media/image4.png"/><Relationship Id="rId6" Type="http://schemas.openxmlformats.org/officeDocument/2006/relationships/image" Target="../media/image45.png"/><Relationship Id="rId7" Type="http://schemas.openxmlformats.org/officeDocument/2006/relationships/image" Target="../media/image40.png"/></Relationships>
</file>

<file path=ppt/slides/_rels/slide7.xml.rels><?xml version="1.0" encoding="UTF-8" standalone="yes"?><Relationships xmlns="http://schemas.openxmlformats.org/package/2006/relationships"><Relationship Id="rId1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png"/><Relationship Id="rId4" Type="http://schemas.openxmlformats.org/officeDocument/2006/relationships/image" Target="../media/image48.png"/><Relationship Id="rId9" Type="http://schemas.openxmlformats.org/officeDocument/2006/relationships/image" Target="../media/image4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20.png"/><Relationship Id="rId8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/>
          <p:nvPr/>
        </p:nvSpPr>
        <p:spPr>
          <a:xfrm>
            <a:off x="0" y="0"/>
            <a:ext cx="18287962" cy="10287043"/>
          </a:xfrm>
          <a:custGeom>
            <a:rect b="b" l="l" r="r" t="t"/>
            <a:pathLst>
              <a:path extrusionOk="0" h="13930757" w="24765636">
                <a:moveTo>
                  <a:pt x="0" y="0"/>
                </a:moveTo>
                <a:lnTo>
                  <a:pt x="24765636" y="0"/>
                </a:lnTo>
                <a:lnTo>
                  <a:pt x="24765636" y="13930757"/>
                </a:lnTo>
                <a:lnTo>
                  <a:pt x="0" y="139307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5867400" y="5182826"/>
            <a:ext cx="14446847" cy="1362890"/>
          </a:xfrm>
          <a:custGeom>
            <a:rect b="b" l="l" r="r" t="t"/>
            <a:pathLst>
              <a:path extrusionOk="0" h="1362890" w="14446847">
                <a:moveTo>
                  <a:pt x="0" y="0"/>
                </a:moveTo>
                <a:lnTo>
                  <a:pt x="14446847" y="0"/>
                </a:lnTo>
                <a:lnTo>
                  <a:pt x="14446847" y="1362890"/>
                </a:lnTo>
                <a:lnTo>
                  <a:pt x="0" y="13628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6595468" y="5158581"/>
            <a:ext cx="11223600" cy="11760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96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Tranquili’score</a:t>
            </a:r>
            <a:endParaRPr b="1" sz="5966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6595468" y="6631126"/>
            <a:ext cx="11349388" cy="9838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E338A"/>
                </a:solidFill>
                <a:latin typeface="Poppins"/>
                <a:ea typeface="Poppins"/>
                <a:cs typeface="Poppins"/>
                <a:sym typeface="Poppins"/>
              </a:rPr>
              <a:t>Pour estimer le sentiment d’insécurité dans les transports en commun</a:t>
            </a:r>
            <a:endParaRPr b="1" sz="2400">
              <a:solidFill>
                <a:srgbClr val="4E338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6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E338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/>
          <p:nvPr/>
        </p:nvSpPr>
        <p:spPr>
          <a:xfrm>
            <a:off x="-1585062" y="847873"/>
            <a:ext cx="10729061" cy="1363467"/>
          </a:xfrm>
          <a:custGeom>
            <a:rect b="b" l="l" r="r" t="t"/>
            <a:pathLst>
              <a:path extrusionOk="0" h="1363467" w="8057804">
                <a:moveTo>
                  <a:pt x="0" y="0"/>
                </a:moveTo>
                <a:lnTo>
                  <a:pt x="8057804" y="0"/>
                </a:lnTo>
                <a:lnTo>
                  <a:pt x="8057804" y="1363467"/>
                </a:lnTo>
                <a:lnTo>
                  <a:pt x="0" y="13634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14888498" y="9361750"/>
            <a:ext cx="2399192" cy="2399192"/>
          </a:xfrm>
          <a:custGeom>
            <a:rect b="b" l="l" r="r" t="t"/>
            <a:pathLst>
              <a:path extrusionOk="0" h="2399192" w="2399192">
                <a:moveTo>
                  <a:pt x="0" y="0"/>
                </a:moveTo>
                <a:lnTo>
                  <a:pt x="2399191" y="0"/>
                </a:lnTo>
                <a:lnTo>
                  <a:pt x="2399191" y="2399191"/>
                </a:lnTo>
                <a:lnTo>
                  <a:pt x="0" y="23991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16786255" y="9040801"/>
            <a:ext cx="548721" cy="548721"/>
          </a:xfrm>
          <a:custGeom>
            <a:rect b="b" l="l" r="r" t="t"/>
            <a:pathLst>
              <a:path extrusionOk="0" h="548721" w="548721">
                <a:moveTo>
                  <a:pt x="0" y="0"/>
                </a:moveTo>
                <a:lnTo>
                  <a:pt x="548721" y="0"/>
                </a:lnTo>
                <a:lnTo>
                  <a:pt x="548721" y="548721"/>
                </a:lnTo>
                <a:lnTo>
                  <a:pt x="0" y="5487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9580335" y="-507963"/>
            <a:ext cx="8967898" cy="10968105"/>
          </a:xfrm>
          <a:custGeom>
            <a:rect b="b" l="l" r="r" t="t"/>
            <a:pathLst>
              <a:path extrusionOk="0" h="10968105" w="8967898">
                <a:moveTo>
                  <a:pt x="0" y="0"/>
                </a:moveTo>
                <a:lnTo>
                  <a:pt x="8967898" y="0"/>
                </a:lnTo>
                <a:lnTo>
                  <a:pt x="8967898" y="10968105"/>
                </a:lnTo>
                <a:lnTo>
                  <a:pt x="0" y="109681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13001633" y="-1363245"/>
            <a:ext cx="2399192" cy="2399192"/>
          </a:xfrm>
          <a:custGeom>
            <a:rect b="b" l="l" r="r" t="t"/>
            <a:pathLst>
              <a:path extrusionOk="0" h="2399192" w="2399192">
                <a:moveTo>
                  <a:pt x="0" y="0"/>
                </a:moveTo>
                <a:lnTo>
                  <a:pt x="2399191" y="0"/>
                </a:lnTo>
                <a:lnTo>
                  <a:pt x="2399191" y="2399191"/>
                </a:lnTo>
                <a:lnTo>
                  <a:pt x="0" y="23991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12955044" y="667194"/>
            <a:ext cx="548721" cy="548721"/>
          </a:xfrm>
          <a:custGeom>
            <a:rect b="b" l="l" r="r" t="t"/>
            <a:pathLst>
              <a:path extrusionOk="0" h="548721" w="548721">
                <a:moveTo>
                  <a:pt x="0" y="0"/>
                </a:moveTo>
                <a:lnTo>
                  <a:pt x="548721" y="0"/>
                </a:lnTo>
                <a:lnTo>
                  <a:pt x="548721" y="548721"/>
                </a:lnTo>
                <a:lnTo>
                  <a:pt x="0" y="5487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1257971" y="2615192"/>
            <a:ext cx="6807784" cy="933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80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44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Le sentiment d’insécurité dans les transports en commun : une réalité</a:t>
            </a:r>
            <a:endParaRPr b="1" sz="2244">
              <a:solidFill>
                <a:srgbClr val="10101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2" name="Google Shape;112;p2"/>
          <p:cNvSpPr txBox="1"/>
          <p:nvPr/>
        </p:nvSpPr>
        <p:spPr>
          <a:xfrm>
            <a:off x="0" y="789389"/>
            <a:ext cx="9677400" cy="11054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50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Le sentiment d’insécurité</a:t>
            </a:r>
            <a:endParaRPr b="1" sz="4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3" name="Google Shape;113;p2"/>
          <p:cNvSpPr/>
          <p:nvPr/>
        </p:nvSpPr>
        <p:spPr>
          <a:xfrm>
            <a:off x="9144000" y="932029"/>
            <a:ext cx="1182355" cy="1363467"/>
          </a:xfrm>
          <a:custGeom>
            <a:rect b="b" l="l" r="r" t="t"/>
            <a:pathLst>
              <a:path extrusionOk="0" h="1363467" w="1182355">
                <a:moveTo>
                  <a:pt x="0" y="0"/>
                </a:moveTo>
                <a:lnTo>
                  <a:pt x="1182355" y="0"/>
                </a:lnTo>
                <a:lnTo>
                  <a:pt x="1182355" y="1363467"/>
                </a:lnTo>
                <a:lnTo>
                  <a:pt x="0" y="13634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Une image contenant texte, Téléphone mobile, capture d’écran, Appareil mobile&#10;&#10;Description générée automatiquement" id="114" name="Google Shape;114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228098" y="4236352"/>
            <a:ext cx="1665033" cy="31865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cœur, capture d’écran, Graphique, Caractère coloré&#10;&#10;Description générée automatiquement" id="115" name="Google Shape;115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106668" y="4575131"/>
            <a:ext cx="2261336" cy="22613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texte, Police, logo, Graphique&#10;&#10;Description générée automatiquement" id="116" name="Google Shape;116;p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787133" y="5085003"/>
            <a:ext cx="2787005" cy="143816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"/>
          <p:cNvSpPr/>
          <p:nvPr/>
        </p:nvSpPr>
        <p:spPr>
          <a:xfrm>
            <a:off x="8760088" y="8598947"/>
            <a:ext cx="12700254" cy="1467898"/>
          </a:xfrm>
          <a:custGeom>
            <a:rect b="b" l="l" r="r" t="t"/>
            <a:pathLst>
              <a:path extrusionOk="0" h="1957197" w="16933672">
                <a:moveTo>
                  <a:pt x="0" y="0"/>
                </a:moveTo>
                <a:lnTo>
                  <a:pt x="16933672" y="0"/>
                </a:lnTo>
                <a:lnTo>
                  <a:pt x="16933672" y="1957197"/>
                </a:lnTo>
                <a:lnTo>
                  <a:pt x="0" y="19571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" name="Google Shape;118;p2"/>
          <p:cNvGrpSpPr/>
          <p:nvPr/>
        </p:nvGrpSpPr>
        <p:grpSpPr>
          <a:xfrm>
            <a:off x="741604" y="4112914"/>
            <a:ext cx="3483924" cy="957036"/>
            <a:chOff x="897587" y="3584046"/>
            <a:chExt cx="5862937" cy="1610553"/>
          </a:xfrm>
        </p:grpSpPr>
        <p:pic>
          <p:nvPicPr>
            <p:cNvPr id="119" name="Google Shape;119;p2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2654676" y="3799744"/>
              <a:ext cx="4105848" cy="12193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Une image contenant texte, Police, logo, conception&#10;&#10;Description générée automatiquement" id="120" name="Google Shape;120;p2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897587" y="3584046"/>
              <a:ext cx="1689166" cy="16105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1" name="Google Shape;121;p2"/>
          <p:cNvSpPr txBox="1"/>
          <p:nvPr/>
        </p:nvSpPr>
        <p:spPr>
          <a:xfrm>
            <a:off x="731191" y="5265101"/>
            <a:ext cx="862298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101010"/>
                </a:solidFill>
                <a:latin typeface="Poppins Light"/>
                <a:ea typeface="Poppins Light"/>
                <a:cs typeface="Poppins Light"/>
                <a:sym typeface="Poppins Light"/>
              </a:rPr>
              <a:t>Take home message : </a:t>
            </a:r>
            <a:r>
              <a:rPr lang="en-US" sz="1600">
                <a:solidFill>
                  <a:srgbClr val="101010"/>
                </a:solidFill>
                <a:latin typeface="Poppins Light"/>
                <a:ea typeface="Poppins Light"/>
                <a:cs typeface="Poppins Light"/>
                <a:sym typeface="Poppins Light"/>
              </a:rPr>
              <a:t>mieux coordonner les agents sur le terrain</a:t>
            </a:r>
            <a:endParaRPr/>
          </a:p>
        </p:txBody>
      </p:sp>
      <p:sp>
        <p:nvSpPr>
          <p:cNvPr id="122" name="Google Shape;122;p2"/>
          <p:cNvSpPr txBox="1"/>
          <p:nvPr/>
        </p:nvSpPr>
        <p:spPr>
          <a:xfrm>
            <a:off x="4661863" y="4273387"/>
            <a:ext cx="443401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01010"/>
                </a:solidFill>
                <a:latin typeface="Poppins Light"/>
                <a:ea typeface="Poppins Light"/>
                <a:cs typeface="Poppins Light"/>
                <a:sym typeface="Poppins Light"/>
              </a:rPr>
              <a:t>346 gares et stations en Île-de-France signalées comme anxiogènes</a:t>
            </a:r>
            <a:endParaRPr/>
          </a:p>
        </p:txBody>
      </p:sp>
      <p:pic>
        <p:nvPicPr>
          <p:cNvPr id="123" name="Google Shape;123;p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462439" y="5988816"/>
            <a:ext cx="2519580" cy="19267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p2"/>
          <p:cNvGrpSpPr/>
          <p:nvPr/>
        </p:nvGrpSpPr>
        <p:grpSpPr>
          <a:xfrm>
            <a:off x="635196" y="6017410"/>
            <a:ext cx="4064609" cy="418917"/>
            <a:chOff x="-601902" y="6116437"/>
            <a:chExt cx="12020647" cy="1238902"/>
          </a:xfrm>
        </p:grpSpPr>
        <p:pic>
          <p:nvPicPr>
            <p:cNvPr id="125" name="Google Shape;125;p2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2559259" y="6116916"/>
              <a:ext cx="8859486" cy="12384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2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-601902" y="6116437"/>
              <a:ext cx="2943636" cy="12193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7" name="Google Shape;127;p2"/>
          <p:cNvSpPr txBox="1"/>
          <p:nvPr/>
        </p:nvSpPr>
        <p:spPr>
          <a:xfrm>
            <a:off x="635196" y="8101677"/>
            <a:ext cx="862298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101010"/>
                </a:solidFill>
                <a:latin typeface="Poppins Light"/>
                <a:ea typeface="Poppins Light"/>
                <a:cs typeface="Poppins Light"/>
                <a:sym typeface="Poppins Light"/>
              </a:rPr>
              <a:t>Take home message : </a:t>
            </a:r>
            <a:r>
              <a:rPr lang="en-US" sz="1600">
                <a:solidFill>
                  <a:srgbClr val="101010"/>
                </a:solidFill>
                <a:latin typeface="Poppins Light"/>
                <a:ea typeface="Poppins Light"/>
                <a:cs typeface="Poppins Light"/>
                <a:sym typeface="Poppins Light"/>
              </a:rPr>
              <a:t>le sentiment d’insécurité concerne les femmes d’abord mais aussi les hommes et cela touche les occasionnels</a:t>
            </a:r>
            <a:endParaRPr/>
          </a:p>
        </p:txBody>
      </p:sp>
      <p:sp>
        <p:nvSpPr>
          <p:cNvPr id="128" name="Google Shape;128;p2"/>
          <p:cNvSpPr txBox="1"/>
          <p:nvPr/>
        </p:nvSpPr>
        <p:spPr>
          <a:xfrm>
            <a:off x="10797337" y="2568184"/>
            <a:ext cx="6807784" cy="933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80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44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Des applications émergentes pour renforcer la sécurité des usager.e.s</a:t>
            </a:r>
            <a:endParaRPr/>
          </a:p>
        </p:txBody>
      </p:sp>
      <p:sp>
        <p:nvSpPr>
          <p:cNvPr id="129" name="Google Shape;129;p2"/>
          <p:cNvSpPr txBox="1"/>
          <p:nvPr/>
        </p:nvSpPr>
        <p:spPr>
          <a:xfrm>
            <a:off x="9782066" y="7694682"/>
            <a:ext cx="862298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Take home message : </a:t>
            </a:r>
            <a:r>
              <a:rPr lang="en-US" sz="16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beaucoup d’applications pour rendre la personne active de sa réassurance mais très peu pour l’informer sur la safety des TC en fonction du contexte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"/>
          <p:cNvSpPr/>
          <p:nvPr/>
        </p:nvSpPr>
        <p:spPr>
          <a:xfrm>
            <a:off x="-1585060" y="847874"/>
            <a:ext cx="10881460" cy="1362890"/>
          </a:xfrm>
          <a:custGeom>
            <a:rect b="b" l="l" r="r" t="t"/>
            <a:pathLst>
              <a:path extrusionOk="0" h="1362890" w="8057749">
                <a:moveTo>
                  <a:pt x="0" y="0"/>
                </a:moveTo>
                <a:lnTo>
                  <a:pt x="8057749" y="0"/>
                </a:lnTo>
                <a:lnTo>
                  <a:pt x="8057749" y="1362890"/>
                </a:lnTo>
                <a:lnTo>
                  <a:pt x="0" y="13628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3"/>
          <p:cNvSpPr/>
          <p:nvPr/>
        </p:nvSpPr>
        <p:spPr>
          <a:xfrm>
            <a:off x="9548220" y="789389"/>
            <a:ext cx="1182064" cy="1362890"/>
          </a:xfrm>
          <a:custGeom>
            <a:rect b="b" l="l" r="r" t="t"/>
            <a:pathLst>
              <a:path extrusionOk="0" h="1362890" w="1182064">
                <a:moveTo>
                  <a:pt x="0" y="0"/>
                </a:moveTo>
                <a:lnTo>
                  <a:pt x="1182064" y="0"/>
                </a:lnTo>
                <a:lnTo>
                  <a:pt x="1182064" y="1362890"/>
                </a:lnTo>
                <a:lnTo>
                  <a:pt x="0" y="13628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3"/>
          <p:cNvSpPr/>
          <p:nvPr/>
        </p:nvSpPr>
        <p:spPr>
          <a:xfrm>
            <a:off x="14888494" y="9361746"/>
            <a:ext cx="2399228" cy="2399228"/>
          </a:xfrm>
          <a:custGeom>
            <a:rect b="b" l="l" r="r" t="t"/>
            <a:pathLst>
              <a:path extrusionOk="0" h="2399228" w="2399228">
                <a:moveTo>
                  <a:pt x="0" y="0"/>
                </a:moveTo>
                <a:lnTo>
                  <a:pt x="2399228" y="0"/>
                </a:lnTo>
                <a:lnTo>
                  <a:pt x="2399228" y="2399228"/>
                </a:lnTo>
                <a:lnTo>
                  <a:pt x="0" y="23992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3"/>
          <p:cNvSpPr/>
          <p:nvPr/>
        </p:nvSpPr>
        <p:spPr>
          <a:xfrm>
            <a:off x="16786255" y="9040801"/>
            <a:ext cx="548720" cy="548720"/>
          </a:xfrm>
          <a:custGeom>
            <a:rect b="b" l="l" r="r" t="t"/>
            <a:pathLst>
              <a:path extrusionOk="0" h="548720" w="548720">
                <a:moveTo>
                  <a:pt x="0" y="0"/>
                </a:moveTo>
                <a:lnTo>
                  <a:pt x="548720" y="0"/>
                </a:lnTo>
                <a:lnTo>
                  <a:pt x="548720" y="548720"/>
                </a:lnTo>
                <a:lnTo>
                  <a:pt x="0" y="5487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3"/>
          <p:cNvSpPr/>
          <p:nvPr/>
        </p:nvSpPr>
        <p:spPr>
          <a:xfrm>
            <a:off x="13001629" y="-1363249"/>
            <a:ext cx="2399228" cy="2399228"/>
          </a:xfrm>
          <a:custGeom>
            <a:rect b="b" l="l" r="r" t="t"/>
            <a:pathLst>
              <a:path extrusionOk="0" h="2399228" w="2399228">
                <a:moveTo>
                  <a:pt x="0" y="0"/>
                </a:moveTo>
                <a:lnTo>
                  <a:pt x="2399228" y="0"/>
                </a:lnTo>
                <a:lnTo>
                  <a:pt x="2399228" y="2399228"/>
                </a:lnTo>
                <a:lnTo>
                  <a:pt x="0" y="23992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3"/>
          <p:cNvSpPr txBox="1"/>
          <p:nvPr/>
        </p:nvSpPr>
        <p:spPr>
          <a:xfrm>
            <a:off x="1509047" y="7944478"/>
            <a:ext cx="13399500" cy="3674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u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/>
          </a:p>
        </p:txBody>
      </p:sp>
      <p:sp>
        <p:nvSpPr>
          <p:cNvPr id="144" name="Google Shape;144;p3"/>
          <p:cNvSpPr txBox="1"/>
          <p:nvPr/>
        </p:nvSpPr>
        <p:spPr>
          <a:xfrm>
            <a:off x="0" y="789389"/>
            <a:ext cx="9296400" cy="10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3579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Tranquili’score : de l’enquête à l’estimation</a:t>
            </a:r>
            <a:endParaRPr/>
          </a:p>
        </p:txBody>
      </p:sp>
      <p:pic>
        <p:nvPicPr>
          <p:cNvPr id="145" name="Google Shape;145;p3"/>
          <p:cNvPicPr preferRelativeResize="0"/>
          <p:nvPr/>
        </p:nvPicPr>
        <p:blipFill rotWithShape="1">
          <a:blip r:embed="rId8">
            <a:alphaModFix/>
          </a:blip>
          <a:srcRect b="0" l="0" r="0" t="26823"/>
          <a:stretch/>
        </p:blipFill>
        <p:spPr>
          <a:xfrm>
            <a:off x="1414331" y="2645033"/>
            <a:ext cx="4300669" cy="387385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"/>
          <p:cNvSpPr txBox="1"/>
          <p:nvPr/>
        </p:nvSpPr>
        <p:spPr>
          <a:xfrm>
            <a:off x="13487400" y="1099537"/>
            <a:ext cx="4683206" cy="7521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Prédire le sentiment d’insécurité n’est pas prédire la criminalité</a:t>
            </a:r>
            <a:endParaRPr sz="2199" u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Avertissement avec un remplissage uni" id="147" name="Google Shape;147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448007" y="101843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"/>
          <p:cNvSpPr/>
          <p:nvPr/>
        </p:nvSpPr>
        <p:spPr>
          <a:xfrm>
            <a:off x="7511532" y="4761240"/>
            <a:ext cx="2156820" cy="77565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49" name="Google Shape;149;p3"/>
          <p:cNvGraphicFramePr/>
          <p:nvPr/>
        </p:nvGraphicFramePr>
        <p:xfrm>
          <a:off x="11049000" y="2351293"/>
          <a:ext cx="6285975" cy="4847878"/>
        </p:xfrm>
        <a:graphic>
          <a:graphicData uri="http://schemas.openxmlformats.org/drawingml/2006/chart">
            <c:chart r:id="rId10"/>
          </a:graphicData>
        </a:graphic>
      </p:graphicFrame>
      <p:sp>
        <p:nvSpPr>
          <p:cNvPr id="150" name="Google Shape;150;p3"/>
          <p:cNvSpPr txBox="1"/>
          <p:nvPr/>
        </p:nvSpPr>
        <p:spPr>
          <a:xfrm>
            <a:off x="1793794" y="2227062"/>
            <a:ext cx="4300669" cy="3674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u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Mesure par enquête de l’IPR </a:t>
            </a:r>
            <a:endParaRPr/>
          </a:p>
        </p:txBody>
      </p:sp>
      <p:sp>
        <p:nvSpPr>
          <p:cNvPr id="151" name="Google Shape;151;p3"/>
          <p:cNvSpPr txBox="1"/>
          <p:nvPr/>
        </p:nvSpPr>
        <p:spPr>
          <a:xfrm>
            <a:off x="6781327" y="2939057"/>
            <a:ext cx="3357925" cy="1521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 sentiment d’insécurité, un phénomène spatio-temporel</a:t>
            </a:r>
            <a:endParaRPr sz="2199" u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2" name="Google Shape;152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498585" y="7109904"/>
            <a:ext cx="13289230" cy="2715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"/>
          <p:cNvSpPr/>
          <p:nvPr/>
        </p:nvSpPr>
        <p:spPr>
          <a:xfrm>
            <a:off x="9580335" y="-507963"/>
            <a:ext cx="8967898" cy="10968105"/>
          </a:xfrm>
          <a:custGeom>
            <a:rect b="b" l="l" r="r" t="t"/>
            <a:pathLst>
              <a:path extrusionOk="0" h="10968105" w="8967898">
                <a:moveTo>
                  <a:pt x="0" y="0"/>
                </a:moveTo>
                <a:lnTo>
                  <a:pt x="8967898" y="0"/>
                </a:lnTo>
                <a:lnTo>
                  <a:pt x="8967898" y="10968105"/>
                </a:lnTo>
                <a:lnTo>
                  <a:pt x="0" y="109681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4"/>
          <p:cNvSpPr/>
          <p:nvPr/>
        </p:nvSpPr>
        <p:spPr>
          <a:xfrm>
            <a:off x="-1585060" y="847874"/>
            <a:ext cx="10881460" cy="1362890"/>
          </a:xfrm>
          <a:custGeom>
            <a:rect b="b" l="l" r="r" t="t"/>
            <a:pathLst>
              <a:path extrusionOk="0" h="1362890" w="8057749">
                <a:moveTo>
                  <a:pt x="0" y="0"/>
                </a:moveTo>
                <a:lnTo>
                  <a:pt x="8057749" y="0"/>
                </a:lnTo>
                <a:lnTo>
                  <a:pt x="8057749" y="1362890"/>
                </a:lnTo>
                <a:lnTo>
                  <a:pt x="0" y="13628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4"/>
          <p:cNvSpPr/>
          <p:nvPr/>
        </p:nvSpPr>
        <p:spPr>
          <a:xfrm>
            <a:off x="9548220" y="789389"/>
            <a:ext cx="1182064" cy="1362890"/>
          </a:xfrm>
          <a:custGeom>
            <a:rect b="b" l="l" r="r" t="t"/>
            <a:pathLst>
              <a:path extrusionOk="0" h="1362890" w="1182064">
                <a:moveTo>
                  <a:pt x="0" y="0"/>
                </a:moveTo>
                <a:lnTo>
                  <a:pt x="1182064" y="0"/>
                </a:lnTo>
                <a:lnTo>
                  <a:pt x="1182064" y="1362890"/>
                </a:lnTo>
                <a:lnTo>
                  <a:pt x="0" y="13628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4"/>
          <p:cNvSpPr/>
          <p:nvPr/>
        </p:nvSpPr>
        <p:spPr>
          <a:xfrm>
            <a:off x="13001629" y="-1363249"/>
            <a:ext cx="2399228" cy="2399228"/>
          </a:xfrm>
          <a:custGeom>
            <a:rect b="b" l="l" r="r" t="t"/>
            <a:pathLst>
              <a:path extrusionOk="0" h="2399228" w="2399228">
                <a:moveTo>
                  <a:pt x="0" y="0"/>
                </a:moveTo>
                <a:lnTo>
                  <a:pt x="2399228" y="0"/>
                </a:lnTo>
                <a:lnTo>
                  <a:pt x="2399228" y="2399228"/>
                </a:lnTo>
                <a:lnTo>
                  <a:pt x="0" y="23992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4"/>
          <p:cNvSpPr txBox="1"/>
          <p:nvPr/>
        </p:nvSpPr>
        <p:spPr>
          <a:xfrm>
            <a:off x="0" y="789389"/>
            <a:ext cx="9296400" cy="10623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3579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Tranquili’score : deux usage en un ! </a:t>
            </a:r>
            <a:endParaRPr/>
          </a:p>
        </p:txBody>
      </p:sp>
      <p:pic>
        <p:nvPicPr>
          <p:cNvPr descr="Une image contenant personne, Visage humain, habits, homme&#10;&#10;Description générée automatiquement" id="166" name="Google Shape;166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8531" y="2647348"/>
            <a:ext cx="3120028" cy="2496152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descr="Une image contenant personne, habits, passager, transports en commun&#10;&#10;Description générée automatiquement" id="167" name="Google Shape;167;p4"/>
          <p:cNvPicPr preferRelativeResize="0"/>
          <p:nvPr/>
        </p:nvPicPr>
        <p:blipFill rotWithShape="1">
          <a:blip r:embed="rId8">
            <a:alphaModFix/>
          </a:blip>
          <a:srcRect b="0" l="0" r="34097" t="0"/>
          <a:stretch/>
        </p:blipFill>
        <p:spPr>
          <a:xfrm>
            <a:off x="9818524" y="2694314"/>
            <a:ext cx="2581702" cy="2611667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68" name="Google Shape;168;p4"/>
          <p:cNvSpPr txBox="1"/>
          <p:nvPr/>
        </p:nvSpPr>
        <p:spPr>
          <a:xfrm>
            <a:off x="3837323" y="3399625"/>
            <a:ext cx="4343400" cy="19063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Une carte des hotspots pour les agents SNCF et RATP pour augmenter leur sur le réseau afin de maximiser le sentiment de sécurité dans les gares</a:t>
            </a:r>
            <a:endParaRPr sz="2199" u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9" name="Google Shape;169;p4"/>
          <p:cNvSpPr txBox="1"/>
          <p:nvPr/>
        </p:nvSpPr>
        <p:spPr>
          <a:xfrm>
            <a:off x="13247020" y="3577902"/>
            <a:ext cx="4343400" cy="11369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 nouvel indicateur pour choisir son itinéraire sur Île-de-France Mobilités</a:t>
            </a:r>
            <a:endParaRPr sz="2199" u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0" name="Google Shape;170;p4"/>
          <p:cNvSpPr txBox="1"/>
          <p:nvPr/>
        </p:nvSpPr>
        <p:spPr>
          <a:xfrm>
            <a:off x="3348559" y="2704192"/>
            <a:ext cx="6231776" cy="4460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80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44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Pour les agents</a:t>
            </a:r>
            <a:endParaRPr/>
          </a:p>
        </p:txBody>
      </p:sp>
      <p:sp>
        <p:nvSpPr>
          <p:cNvPr id="171" name="Google Shape;171;p4"/>
          <p:cNvSpPr txBox="1"/>
          <p:nvPr/>
        </p:nvSpPr>
        <p:spPr>
          <a:xfrm>
            <a:off x="12364434" y="2733829"/>
            <a:ext cx="6072781" cy="4460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80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44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Pour les voyageuse.eur.s</a:t>
            </a:r>
            <a:endParaRPr b="1" sz="2244">
              <a:solidFill>
                <a:srgbClr val="10101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2" name="Google Shape;172;p4"/>
          <p:cNvSpPr/>
          <p:nvPr/>
        </p:nvSpPr>
        <p:spPr>
          <a:xfrm>
            <a:off x="13001633" y="-1363245"/>
            <a:ext cx="2399192" cy="2399192"/>
          </a:xfrm>
          <a:custGeom>
            <a:rect b="b" l="l" r="r" t="t"/>
            <a:pathLst>
              <a:path extrusionOk="0" h="2399192" w="2399192">
                <a:moveTo>
                  <a:pt x="0" y="0"/>
                </a:moveTo>
                <a:lnTo>
                  <a:pt x="2399191" y="0"/>
                </a:lnTo>
                <a:lnTo>
                  <a:pt x="2399191" y="2399191"/>
                </a:lnTo>
                <a:lnTo>
                  <a:pt x="0" y="23991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4"/>
          <p:cNvSpPr/>
          <p:nvPr/>
        </p:nvSpPr>
        <p:spPr>
          <a:xfrm>
            <a:off x="12955044" y="667194"/>
            <a:ext cx="548721" cy="548721"/>
          </a:xfrm>
          <a:custGeom>
            <a:rect b="b" l="l" r="r" t="t"/>
            <a:pathLst>
              <a:path extrusionOk="0" h="548721" w="548721">
                <a:moveTo>
                  <a:pt x="0" y="0"/>
                </a:moveTo>
                <a:lnTo>
                  <a:pt x="548721" y="0"/>
                </a:lnTo>
                <a:lnTo>
                  <a:pt x="548721" y="548721"/>
                </a:lnTo>
                <a:lnTo>
                  <a:pt x="0" y="5487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4"/>
          <p:cNvSpPr/>
          <p:nvPr/>
        </p:nvSpPr>
        <p:spPr>
          <a:xfrm>
            <a:off x="8760088" y="8598947"/>
            <a:ext cx="12700254" cy="1467898"/>
          </a:xfrm>
          <a:custGeom>
            <a:rect b="b" l="l" r="r" t="t"/>
            <a:pathLst>
              <a:path extrusionOk="0" h="1957197" w="16933672">
                <a:moveTo>
                  <a:pt x="0" y="0"/>
                </a:moveTo>
                <a:lnTo>
                  <a:pt x="16933672" y="0"/>
                </a:lnTo>
                <a:lnTo>
                  <a:pt x="16933672" y="1957197"/>
                </a:lnTo>
                <a:lnTo>
                  <a:pt x="0" y="19571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4"/>
          <p:cNvSpPr txBox="1"/>
          <p:nvPr/>
        </p:nvSpPr>
        <p:spPr>
          <a:xfrm>
            <a:off x="602826" y="8764439"/>
            <a:ext cx="8090747" cy="11369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 fonctionnalités bonus :</a:t>
            </a:r>
            <a:endParaRPr/>
          </a:p>
          <a:p>
            <a:pPr indent="-342900" lvl="1" marL="800100" marR="0" rtl="0" algn="l">
              <a:lnSpc>
                <a:spcPct val="138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Char char="•"/>
            </a:pPr>
            <a:r>
              <a:rPr b="0" i="0" lang="en-US" sz="21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 push chaque jour avec un accès à l’application</a:t>
            </a:r>
            <a:endParaRPr b="0" i="0" sz="21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800100" marR="0" rtl="0" algn="l">
              <a:lnSpc>
                <a:spcPct val="138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Char char="•"/>
            </a:pPr>
            <a:r>
              <a:rPr b="0" i="0" lang="en-US" sz="21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Sortir le critère le plus alarmant</a:t>
            </a:r>
            <a:endParaRPr b="0" i="0" sz="2199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Une image contenant carte, texte, atlas&#10;&#10;Description générée automatiquement" id="176" name="Google Shape;176;p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391962" y="5482976"/>
            <a:ext cx="5716407" cy="3115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4"/>
          <p:cNvPicPr preferRelativeResize="0"/>
          <p:nvPr/>
        </p:nvPicPr>
        <p:blipFill rotWithShape="1">
          <a:blip r:embed="rId13">
            <a:alphaModFix/>
          </a:blip>
          <a:srcRect b="14746" l="0" r="58526" t="0"/>
          <a:stretch/>
        </p:blipFill>
        <p:spPr>
          <a:xfrm>
            <a:off x="12444721" y="5505513"/>
            <a:ext cx="2118087" cy="2896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"/>
          <p:cNvSpPr/>
          <p:nvPr/>
        </p:nvSpPr>
        <p:spPr>
          <a:xfrm>
            <a:off x="-1585050" y="847876"/>
            <a:ext cx="11643450" cy="1363467"/>
          </a:xfrm>
          <a:custGeom>
            <a:rect b="b" l="l" r="r" t="t"/>
            <a:pathLst>
              <a:path extrusionOk="0" h="1363467" w="11035683">
                <a:moveTo>
                  <a:pt x="0" y="0"/>
                </a:moveTo>
                <a:lnTo>
                  <a:pt x="11035683" y="0"/>
                </a:lnTo>
                <a:lnTo>
                  <a:pt x="11035683" y="1363467"/>
                </a:lnTo>
                <a:lnTo>
                  <a:pt x="0" y="13634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5"/>
          <p:cNvSpPr/>
          <p:nvPr/>
        </p:nvSpPr>
        <p:spPr>
          <a:xfrm>
            <a:off x="11201400" y="-1243983"/>
            <a:ext cx="2399192" cy="2399192"/>
          </a:xfrm>
          <a:custGeom>
            <a:rect b="b" l="l" r="r" t="t"/>
            <a:pathLst>
              <a:path extrusionOk="0" h="2399192" w="2399192">
                <a:moveTo>
                  <a:pt x="0" y="0"/>
                </a:moveTo>
                <a:lnTo>
                  <a:pt x="2399191" y="0"/>
                </a:lnTo>
                <a:lnTo>
                  <a:pt x="2399191" y="2399191"/>
                </a:lnTo>
                <a:lnTo>
                  <a:pt x="0" y="23991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5"/>
          <p:cNvSpPr/>
          <p:nvPr/>
        </p:nvSpPr>
        <p:spPr>
          <a:xfrm>
            <a:off x="11154811" y="786456"/>
            <a:ext cx="548721" cy="548721"/>
          </a:xfrm>
          <a:custGeom>
            <a:rect b="b" l="l" r="r" t="t"/>
            <a:pathLst>
              <a:path extrusionOk="0" h="548721" w="548721">
                <a:moveTo>
                  <a:pt x="0" y="0"/>
                </a:moveTo>
                <a:lnTo>
                  <a:pt x="548721" y="0"/>
                </a:lnTo>
                <a:lnTo>
                  <a:pt x="548721" y="548721"/>
                </a:lnTo>
                <a:lnTo>
                  <a:pt x="0" y="5487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5"/>
          <p:cNvSpPr txBox="1"/>
          <p:nvPr/>
        </p:nvSpPr>
        <p:spPr>
          <a:xfrm>
            <a:off x="128650" y="815875"/>
            <a:ext cx="9542100" cy="1076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3131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PoC : prédire le Tranquili’score</a:t>
            </a:r>
            <a:endParaRPr b="1" sz="3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0" name="Google Shape;190;p5"/>
          <p:cNvSpPr txBox="1"/>
          <p:nvPr/>
        </p:nvSpPr>
        <p:spPr>
          <a:xfrm>
            <a:off x="1752600" y="2505990"/>
            <a:ext cx="13337278" cy="19063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4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Périmètre :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ligne H au mois de novembre 2023</a:t>
            </a:r>
            <a:endParaRPr/>
          </a:p>
          <a:p>
            <a:pPr indent="0" lvl="0" marL="0" marR="0" rtl="0" algn="l">
              <a:lnSpc>
                <a:spcPct val="1264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 u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264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Solution</a:t>
            </a:r>
            <a:r>
              <a:rPr lang="en-US" sz="2400" u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: classification à partir d’une forêt aléatoire optimisée pour prédire les niveaux de sentiments de sécurité à horizon 24h</a:t>
            </a:r>
            <a:endParaRPr/>
          </a:p>
          <a:p>
            <a:pPr indent="0" lvl="0" marL="0" marR="0" rtl="0" algn="l">
              <a:lnSpc>
                <a:spcPct val="1264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1" name="Google Shape;191;p5"/>
          <p:cNvSpPr txBox="1"/>
          <p:nvPr/>
        </p:nvSpPr>
        <p:spPr>
          <a:xfrm>
            <a:off x="6755018" y="5260096"/>
            <a:ext cx="9897027" cy="30605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4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Performance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endParaRPr/>
          </a:p>
          <a:p>
            <a:pPr indent="0" lvl="0" marL="0" marR="0" rtl="0" algn="ctr">
              <a:lnSpc>
                <a:spcPct val="1264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86% de bons classement </a:t>
            </a:r>
            <a:endParaRPr/>
          </a:p>
          <a:p>
            <a:pPr indent="0" lvl="0" marL="0" marR="0" rtl="0" algn="ctr">
              <a:lnSpc>
                <a:spcPct val="1264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264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264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Frugalité :</a:t>
            </a:r>
            <a:endParaRPr/>
          </a:p>
          <a:p>
            <a:pPr indent="-342900" lvl="1" marL="800100" marR="0" rtl="0" algn="l">
              <a:lnSpc>
                <a:spcPct val="10839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 pour l’estimer + moins de 0.1s pour prédire sur nos ordinateurs</a:t>
            </a:r>
            <a:endParaRPr b="0" i="0" sz="2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800100" marR="0" rtl="0" algn="l">
              <a:lnSpc>
                <a:spcPct val="1264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Environ 100 arbres</a:t>
            </a:r>
            <a:endParaRPr b="0" i="0" sz="2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2" name="Google Shape;192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139201" y="0"/>
            <a:ext cx="5001099" cy="224839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5"/>
          <p:cNvSpPr/>
          <p:nvPr/>
        </p:nvSpPr>
        <p:spPr>
          <a:xfrm>
            <a:off x="16940704" y="4943822"/>
            <a:ext cx="2399192" cy="2399192"/>
          </a:xfrm>
          <a:custGeom>
            <a:rect b="b" l="l" r="r" t="t"/>
            <a:pathLst>
              <a:path extrusionOk="0" h="2399192" w="2399192">
                <a:moveTo>
                  <a:pt x="0" y="0"/>
                </a:moveTo>
                <a:lnTo>
                  <a:pt x="2399191" y="0"/>
                </a:lnTo>
                <a:lnTo>
                  <a:pt x="2399191" y="2399191"/>
                </a:lnTo>
                <a:lnTo>
                  <a:pt x="0" y="23991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5"/>
          <p:cNvSpPr/>
          <p:nvPr/>
        </p:nvSpPr>
        <p:spPr>
          <a:xfrm>
            <a:off x="14837115" y="9298213"/>
            <a:ext cx="2399192" cy="2399192"/>
          </a:xfrm>
          <a:custGeom>
            <a:rect b="b" l="l" r="r" t="t"/>
            <a:pathLst>
              <a:path extrusionOk="0" h="2399192" w="2399192">
                <a:moveTo>
                  <a:pt x="0" y="0"/>
                </a:moveTo>
                <a:lnTo>
                  <a:pt x="2399191" y="0"/>
                </a:lnTo>
                <a:lnTo>
                  <a:pt x="2399191" y="2399191"/>
                </a:lnTo>
                <a:lnTo>
                  <a:pt x="0" y="23991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/>
          <p:nvPr/>
        </p:nvSpPr>
        <p:spPr>
          <a:xfrm>
            <a:off x="3748230" y="9298213"/>
            <a:ext cx="2399192" cy="2399192"/>
          </a:xfrm>
          <a:custGeom>
            <a:rect b="b" l="l" r="r" t="t"/>
            <a:pathLst>
              <a:path extrusionOk="0" h="2399192" w="2399192">
                <a:moveTo>
                  <a:pt x="0" y="0"/>
                </a:moveTo>
                <a:lnTo>
                  <a:pt x="2399191" y="0"/>
                </a:lnTo>
                <a:lnTo>
                  <a:pt x="2399191" y="2399191"/>
                </a:lnTo>
                <a:lnTo>
                  <a:pt x="0" y="23991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/>
          <p:nvPr/>
        </p:nvSpPr>
        <p:spPr>
          <a:xfrm>
            <a:off x="3671752" y="9194763"/>
            <a:ext cx="548721" cy="548721"/>
          </a:xfrm>
          <a:custGeom>
            <a:rect b="b" l="l" r="r" t="t"/>
            <a:pathLst>
              <a:path extrusionOk="0" h="548721" w="548721">
                <a:moveTo>
                  <a:pt x="0" y="0"/>
                </a:moveTo>
                <a:lnTo>
                  <a:pt x="548721" y="0"/>
                </a:lnTo>
                <a:lnTo>
                  <a:pt x="548721" y="548721"/>
                </a:lnTo>
                <a:lnTo>
                  <a:pt x="0" y="5487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33839" y="4569972"/>
            <a:ext cx="5276850" cy="421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/>
          <p:nvPr/>
        </p:nvSpPr>
        <p:spPr>
          <a:xfrm>
            <a:off x="4572000" y="5260096"/>
            <a:ext cx="2038689" cy="3519926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72F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5"/>
          <p:cNvSpPr txBox="1"/>
          <p:nvPr/>
        </p:nvSpPr>
        <p:spPr>
          <a:xfrm>
            <a:off x="3663285" y="8863387"/>
            <a:ext cx="6781800" cy="4455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68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 Tranquili’score plus élévé le soir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"/>
          <p:cNvSpPr/>
          <p:nvPr/>
        </p:nvSpPr>
        <p:spPr>
          <a:xfrm>
            <a:off x="-1585061" y="847874"/>
            <a:ext cx="8233552" cy="1362890"/>
          </a:xfrm>
          <a:custGeom>
            <a:rect b="b" l="l" r="r" t="t"/>
            <a:pathLst>
              <a:path extrusionOk="0" h="1362890" w="8233552">
                <a:moveTo>
                  <a:pt x="0" y="0"/>
                </a:moveTo>
                <a:lnTo>
                  <a:pt x="8233552" y="0"/>
                </a:lnTo>
                <a:lnTo>
                  <a:pt x="8233552" y="1362890"/>
                </a:lnTo>
                <a:lnTo>
                  <a:pt x="0" y="13628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6"/>
          <p:cNvSpPr/>
          <p:nvPr/>
        </p:nvSpPr>
        <p:spPr>
          <a:xfrm>
            <a:off x="13001633" y="-1363245"/>
            <a:ext cx="2399192" cy="2399192"/>
          </a:xfrm>
          <a:custGeom>
            <a:rect b="b" l="l" r="r" t="t"/>
            <a:pathLst>
              <a:path extrusionOk="0" h="2399192" w="2399192">
                <a:moveTo>
                  <a:pt x="0" y="0"/>
                </a:moveTo>
                <a:lnTo>
                  <a:pt x="2399191" y="0"/>
                </a:lnTo>
                <a:lnTo>
                  <a:pt x="2399191" y="2399191"/>
                </a:lnTo>
                <a:lnTo>
                  <a:pt x="0" y="23991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6"/>
          <p:cNvSpPr/>
          <p:nvPr/>
        </p:nvSpPr>
        <p:spPr>
          <a:xfrm>
            <a:off x="12955044" y="667194"/>
            <a:ext cx="548721" cy="548721"/>
          </a:xfrm>
          <a:custGeom>
            <a:rect b="b" l="l" r="r" t="t"/>
            <a:pathLst>
              <a:path extrusionOk="0" h="548721" w="548721">
                <a:moveTo>
                  <a:pt x="0" y="0"/>
                </a:moveTo>
                <a:lnTo>
                  <a:pt x="548721" y="0"/>
                </a:lnTo>
                <a:lnTo>
                  <a:pt x="548721" y="548721"/>
                </a:lnTo>
                <a:lnTo>
                  <a:pt x="0" y="5487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6"/>
          <p:cNvSpPr txBox="1"/>
          <p:nvPr/>
        </p:nvSpPr>
        <p:spPr>
          <a:xfrm>
            <a:off x="128650" y="815875"/>
            <a:ext cx="9542100" cy="1076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3131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Le Tranquili’score</a:t>
            </a:r>
            <a:endParaRPr b="1" sz="3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2" name="Google Shape;212;p6"/>
          <p:cNvSpPr txBox="1"/>
          <p:nvPr/>
        </p:nvSpPr>
        <p:spPr>
          <a:xfrm>
            <a:off x="821700" y="2555175"/>
            <a:ext cx="7771800" cy="466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7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Nos réussites :</a:t>
            </a:r>
            <a:endParaRPr/>
          </a:p>
        </p:txBody>
      </p:sp>
      <p:sp>
        <p:nvSpPr>
          <p:cNvPr id="213" name="Google Shape;213;p6"/>
          <p:cNvSpPr txBox="1"/>
          <p:nvPr/>
        </p:nvSpPr>
        <p:spPr>
          <a:xfrm>
            <a:off x="1371600" y="3276296"/>
            <a:ext cx="13337278" cy="15432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lnSpc>
                <a:spcPct val="126458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400"/>
              <a:buFont typeface="Noto Sans Symbols"/>
              <a:buChar char="✔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Tranquili’score estime le sentime d’insécurité pour une gare ou un trajet</a:t>
            </a:r>
            <a:endParaRPr sz="24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marR="0" rtl="0" algn="l">
              <a:lnSpc>
                <a:spcPct val="126458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57200" lvl="0" marL="457200" marR="0" rtl="0" algn="l">
              <a:lnSpc>
                <a:spcPct val="126458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400"/>
              <a:buFont typeface="Noto Sans Symbols"/>
              <a:buChar char="✔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 prédisant le Tranquili’score à horizon 24h nous le rendons utilisable par les agents et les voyag.euse.eur.s</a:t>
            </a:r>
            <a:endParaRPr sz="24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4" name="Google Shape;214;p6"/>
          <p:cNvSpPr txBox="1"/>
          <p:nvPr/>
        </p:nvSpPr>
        <p:spPr>
          <a:xfrm>
            <a:off x="821700" y="5941529"/>
            <a:ext cx="7771800" cy="466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7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01010"/>
                </a:solidFill>
                <a:latin typeface="Poppins"/>
                <a:ea typeface="Poppins"/>
                <a:cs typeface="Poppins"/>
                <a:sym typeface="Poppins"/>
              </a:rPr>
              <a:t>Nos challenges :</a:t>
            </a:r>
            <a:endParaRPr/>
          </a:p>
        </p:txBody>
      </p:sp>
      <p:sp>
        <p:nvSpPr>
          <p:cNvPr id="215" name="Google Shape;215;p6"/>
          <p:cNvSpPr txBox="1"/>
          <p:nvPr/>
        </p:nvSpPr>
        <p:spPr>
          <a:xfrm>
            <a:off x="1066800" y="6577088"/>
            <a:ext cx="13337278" cy="34524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lnSpc>
                <a:spcPct val="1264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Valider le Tranquili’score à partir de données d’enquêtes/du crowd-sourcing</a:t>
            </a:r>
            <a:endParaRPr/>
          </a:p>
          <a:p>
            <a:pPr indent="-304800" lvl="0" marL="457200" marR="0" rtl="0" algn="l">
              <a:lnSpc>
                <a:spcPct val="1264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57200" lvl="0" marL="457200" marR="0" rtl="0" algn="l">
              <a:lnSpc>
                <a:spcPct val="1264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L’élargir à toute l’Île-de-France</a:t>
            </a:r>
            <a:endParaRPr/>
          </a:p>
          <a:p>
            <a:pPr indent="-304800" lvl="0" marL="457200" marR="0" rtl="0" algn="l">
              <a:lnSpc>
                <a:spcPct val="1264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57200" lvl="0" marL="457200" marR="0" rtl="0" algn="l">
              <a:lnSpc>
                <a:spcPct val="1264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Enrichir le Tranquili’score avec :</a:t>
            </a:r>
            <a:endParaRPr/>
          </a:p>
          <a:p>
            <a:pPr indent="-342900" lvl="1" marL="800100" marR="0" rtl="0" algn="l">
              <a:lnSpc>
                <a:spcPct val="1264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Les retours clients (3117, reseaux sociaux...)</a:t>
            </a:r>
            <a:endParaRPr/>
          </a:p>
          <a:p>
            <a:pPr indent="-342900" lvl="1" marL="800100" marR="0" rtl="0" algn="l">
              <a:lnSpc>
                <a:spcPct val="1264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L’état des gares (luminosité, date de construction...)</a:t>
            </a:r>
            <a:endParaRPr/>
          </a:p>
          <a:p>
            <a:pPr indent="-342900" lvl="1" marL="800100" marR="0" rtl="0" algn="l">
              <a:lnSpc>
                <a:spcPct val="1264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L’usage des app’ comme Umay, the Sorority…</a:t>
            </a:r>
            <a:endParaRPr/>
          </a:p>
          <a:p>
            <a:pPr indent="-190500" lvl="0" marL="342900" marR="0" rtl="0" algn="l">
              <a:lnSpc>
                <a:spcPct val="1264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 u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6" name="Google Shape;216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507897" y="6164571"/>
            <a:ext cx="3679965" cy="2399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588463" y="361969"/>
            <a:ext cx="2399192" cy="4832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F358B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7"/>
          <p:cNvSpPr/>
          <p:nvPr/>
        </p:nvSpPr>
        <p:spPr>
          <a:xfrm>
            <a:off x="4352507" y="3540833"/>
            <a:ext cx="9249918" cy="5106924"/>
          </a:xfrm>
          <a:custGeom>
            <a:rect b="b" l="l" r="r" t="t"/>
            <a:pathLst>
              <a:path extrusionOk="0" h="6809232" w="12333224">
                <a:moveTo>
                  <a:pt x="0" y="0"/>
                </a:moveTo>
                <a:lnTo>
                  <a:pt x="12333224" y="0"/>
                </a:lnTo>
                <a:lnTo>
                  <a:pt x="12333224" y="6809232"/>
                </a:lnTo>
                <a:lnTo>
                  <a:pt x="0" y="6809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" l="0" r="0" t="-3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7"/>
          <p:cNvSpPr/>
          <p:nvPr/>
        </p:nvSpPr>
        <p:spPr>
          <a:xfrm>
            <a:off x="3782300" y="2269907"/>
            <a:ext cx="10723399" cy="1362890"/>
          </a:xfrm>
          <a:custGeom>
            <a:rect b="b" l="l" r="r" t="t"/>
            <a:pathLst>
              <a:path extrusionOk="0" h="1362890" w="10723399">
                <a:moveTo>
                  <a:pt x="0" y="0"/>
                </a:moveTo>
                <a:lnTo>
                  <a:pt x="10723399" y="0"/>
                </a:lnTo>
                <a:lnTo>
                  <a:pt x="10723399" y="1362890"/>
                </a:lnTo>
                <a:lnTo>
                  <a:pt x="0" y="13628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7"/>
          <p:cNvSpPr txBox="1"/>
          <p:nvPr/>
        </p:nvSpPr>
        <p:spPr>
          <a:xfrm>
            <a:off x="3839399" y="2228725"/>
            <a:ext cx="10609200" cy="1251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96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Merci pour votre attention</a:t>
            </a:r>
            <a:endParaRPr/>
          </a:p>
        </p:txBody>
      </p:sp>
      <p:sp>
        <p:nvSpPr>
          <p:cNvPr id="229" name="Google Shape;229;p7"/>
          <p:cNvSpPr/>
          <p:nvPr/>
        </p:nvSpPr>
        <p:spPr>
          <a:xfrm>
            <a:off x="-227775" y="-1142753"/>
            <a:ext cx="2399228" cy="2399228"/>
          </a:xfrm>
          <a:custGeom>
            <a:rect b="b" l="l" r="r" t="t"/>
            <a:pathLst>
              <a:path extrusionOk="0" h="2399228" w="2399228">
                <a:moveTo>
                  <a:pt x="0" y="0"/>
                </a:moveTo>
                <a:lnTo>
                  <a:pt x="2399228" y="0"/>
                </a:lnTo>
                <a:lnTo>
                  <a:pt x="2399228" y="2399228"/>
                </a:lnTo>
                <a:lnTo>
                  <a:pt x="0" y="23992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7"/>
          <p:cNvSpPr/>
          <p:nvPr/>
        </p:nvSpPr>
        <p:spPr>
          <a:xfrm>
            <a:off x="17088386" y="7086847"/>
            <a:ext cx="2399228" cy="2399228"/>
          </a:xfrm>
          <a:custGeom>
            <a:rect b="b" l="l" r="r" t="t"/>
            <a:pathLst>
              <a:path extrusionOk="0" h="2399228" w="2399228">
                <a:moveTo>
                  <a:pt x="0" y="0"/>
                </a:moveTo>
                <a:lnTo>
                  <a:pt x="2399228" y="0"/>
                </a:lnTo>
                <a:lnTo>
                  <a:pt x="2399228" y="2399228"/>
                </a:lnTo>
                <a:lnTo>
                  <a:pt x="0" y="23992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7"/>
          <p:cNvSpPr/>
          <p:nvPr/>
        </p:nvSpPr>
        <p:spPr>
          <a:xfrm>
            <a:off x="4124732" y="9163274"/>
            <a:ext cx="2399228" cy="2399228"/>
          </a:xfrm>
          <a:custGeom>
            <a:rect b="b" l="l" r="r" t="t"/>
            <a:pathLst>
              <a:path extrusionOk="0" h="2399228" w="2399228">
                <a:moveTo>
                  <a:pt x="0" y="0"/>
                </a:moveTo>
                <a:lnTo>
                  <a:pt x="2399228" y="0"/>
                </a:lnTo>
                <a:lnTo>
                  <a:pt x="2399228" y="2399228"/>
                </a:lnTo>
                <a:lnTo>
                  <a:pt x="0" y="23992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7"/>
          <p:cNvSpPr/>
          <p:nvPr/>
        </p:nvSpPr>
        <p:spPr>
          <a:xfrm>
            <a:off x="6022492" y="8842329"/>
            <a:ext cx="548720" cy="548720"/>
          </a:xfrm>
          <a:custGeom>
            <a:rect b="b" l="l" r="r" t="t"/>
            <a:pathLst>
              <a:path extrusionOk="0" h="548720" w="548720">
                <a:moveTo>
                  <a:pt x="0" y="0"/>
                </a:moveTo>
                <a:lnTo>
                  <a:pt x="548720" y="0"/>
                </a:lnTo>
                <a:lnTo>
                  <a:pt x="548720" y="548720"/>
                </a:lnTo>
                <a:lnTo>
                  <a:pt x="0" y="5487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7"/>
          <p:cNvSpPr/>
          <p:nvPr/>
        </p:nvSpPr>
        <p:spPr>
          <a:xfrm>
            <a:off x="1764568" y="887690"/>
            <a:ext cx="548720" cy="548720"/>
          </a:xfrm>
          <a:custGeom>
            <a:rect b="b" l="l" r="r" t="t"/>
            <a:pathLst>
              <a:path extrusionOk="0" h="548720" w="548720">
                <a:moveTo>
                  <a:pt x="0" y="0"/>
                </a:moveTo>
                <a:lnTo>
                  <a:pt x="548720" y="0"/>
                </a:lnTo>
                <a:lnTo>
                  <a:pt x="548720" y="548720"/>
                </a:lnTo>
                <a:lnTo>
                  <a:pt x="0" y="5487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7"/>
          <p:cNvSpPr/>
          <p:nvPr/>
        </p:nvSpPr>
        <p:spPr>
          <a:xfrm>
            <a:off x="16710580" y="8842329"/>
            <a:ext cx="548720" cy="548720"/>
          </a:xfrm>
          <a:custGeom>
            <a:rect b="b" l="l" r="r" t="t"/>
            <a:pathLst>
              <a:path extrusionOk="0" h="548720" w="548720">
                <a:moveTo>
                  <a:pt x="0" y="0"/>
                </a:moveTo>
                <a:lnTo>
                  <a:pt x="548720" y="0"/>
                </a:lnTo>
                <a:lnTo>
                  <a:pt x="548720" y="548720"/>
                </a:lnTo>
                <a:lnTo>
                  <a:pt x="0" y="5487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COULAUD Remi (SNCF VOYAGEURS / DIRECTION GENERALE TRANSILIEN / TN - Mass Transit Academy)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0x010100180C1974BEF12543A31B672B645470EF</vt:lpwstr>
  </property>
  <property fmtid="{D5CDD505-2E9C-101B-9397-08002B2CF9AE}" pid="3" name="MSIP_Label_c8d3f7c8-5c4b-4ab6-9486-a0a9eb08efa7_Enabled">
    <vt:lpwstr>true</vt:lpwstr>
  </property>
  <property fmtid="{D5CDD505-2E9C-101B-9397-08002B2CF9AE}" pid="4" name="MSIP_Label_c8d3f7c8-5c4b-4ab6-9486-a0a9eb08efa7_SetDate">
    <vt:lpwstr>2024-11-22T09:28:17Z</vt:lpwstr>
  </property>
  <property fmtid="{D5CDD505-2E9C-101B-9397-08002B2CF9AE}" pid="5" name="MSIP_Label_c8d3f7c8-5c4b-4ab6-9486-a0a9eb08efa7_Method">
    <vt:lpwstr>Standard</vt:lpwstr>
  </property>
  <property fmtid="{D5CDD505-2E9C-101B-9397-08002B2CF9AE}" pid="6" name="MSIP_Label_c8d3f7c8-5c4b-4ab6-9486-a0a9eb08efa7_Name">
    <vt:lpwstr>Interne - Groupe</vt:lpwstr>
  </property>
  <property fmtid="{D5CDD505-2E9C-101B-9397-08002B2CF9AE}" pid="7" name="MSIP_Label_c8d3f7c8-5c4b-4ab6-9486-a0a9eb08efa7_SiteId">
    <vt:lpwstr>4a7c8238-5799-4b16-9fc6-9ad8fce5a7d9</vt:lpwstr>
  </property>
  <property fmtid="{D5CDD505-2E9C-101B-9397-08002B2CF9AE}" pid="8" name="MSIP_Label_c8d3f7c8-5c4b-4ab6-9486-a0a9eb08efa7_ActionId">
    <vt:lpwstr>bf305cba-95a6-47a3-83c9-5fe8265cf5b1</vt:lpwstr>
  </property>
  <property fmtid="{D5CDD505-2E9C-101B-9397-08002B2CF9AE}" pid="9" name="MSIP_Label_c8d3f7c8-5c4b-4ab6-9486-a0a9eb08efa7_ContentBits">
    <vt:lpwstr>2</vt:lpwstr>
  </property>
  <property fmtid="{D5CDD505-2E9C-101B-9397-08002B2CF9AE}" pid="10" name="ClassificationContentMarkingFooterLocations">
    <vt:lpwstr>Office Theme:8</vt:lpwstr>
  </property>
  <property fmtid="{D5CDD505-2E9C-101B-9397-08002B2CF9AE}" pid="11" name="ClassificationContentMarkingFooterText">
    <vt:lpwstr>Interne</vt:lpwstr>
  </property>
  <property fmtid="{D5CDD505-2E9C-101B-9397-08002B2CF9AE}" pid="12" name="MediaServiceImageTags">
    <vt:lpwstr/>
  </property>
</Properties>
</file>